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984e2a89e7643fa" Type="http://schemas.microsoft.com/office/2007/relationships/ui/extensibility" Target="customUI/customUI14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7" r:id="rId2"/>
    <p:sldId id="266" r:id="rId3"/>
    <p:sldId id="301" r:id="rId4"/>
    <p:sldId id="302" r:id="rId5"/>
    <p:sldId id="303" r:id="rId6"/>
    <p:sldId id="310" r:id="rId7"/>
    <p:sldId id="304" r:id="rId8"/>
    <p:sldId id="309" r:id="rId9"/>
    <p:sldId id="305" r:id="rId10"/>
    <p:sldId id="306" r:id="rId11"/>
    <p:sldId id="307" r:id="rId12"/>
    <p:sldId id="308" r:id="rId13"/>
  </p:sldIdLst>
  <p:sldSz cx="9144000" cy="6858000" type="screen4x3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7D"/>
    <a:srgbClr val="EB0000"/>
    <a:srgbClr val="D70000"/>
    <a:srgbClr val="E20000"/>
    <a:srgbClr val="000000"/>
    <a:srgbClr val="FFFFFF"/>
    <a:srgbClr val="2D327C"/>
    <a:srgbClr val="FF0000"/>
    <a:srgbClr val="F8F8F8"/>
    <a:srgbClr val="6C6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20BC1EB-9EC1-4461-A79D-5547F4957FD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20BC1EB-9EC1-4461-A79D-5547F4957FDC}" styleName="SBB - Table sty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3" autoAdjust="0"/>
    <p:restoredTop sz="90296" autoAdjust="0"/>
  </p:normalViewPr>
  <p:slideViewPr>
    <p:cSldViewPr showGuides="1">
      <p:cViewPr>
        <p:scale>
          <a:sx n="125" d="100"/>
          <a:sy n="125" d="100"/>
        </p:scale>
        <p:origin x="-612" y="792"/>
      </p:cViewPr>
      <p:guideLst>
        <p:guide orient="horz" pos="436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1" d="100"/>
          <a:sy n="101" d="100"/>
        </p:scale>
        <p:origin x="-29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373216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CH" sz="1000" smtClean="0">
                <a:latin typeface="Arial" pitchFamily="34" charset="0"/>
                <a:cs typeface="Arial" pitchFamily="34" charset="0"/>
              </a:rPr>
              <a:t>SBB • Division • Abteilung oder Bereich • DD.MM.YY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73215" y="8685213"/>
            <a:ext cx="1483197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2DED1-F8B4-4F1C-8138-4199465CB85B}" type="slidenum">
              <a:rPr lang="en-US" sz="1000" smtClean="0">
                <a:latin typeface="Arial" pitchFamily="34" charset="0"/>
                <a:cs typeface="Arial" pitchFamily="34" charset="0"/>
              </a:rPr>
              <a:t>‹Nr.›</a:t>
            </a:fld>
            <a:endParaRPr lang="en-US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711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46FB891-B5AD-4CB7-9221-FAE4F4F9EC53}" type="datetimeFigureOut">
              <a:rPr lang="en-US" smtClean="0"/>
              <a:pPr/>
              <a:t>9/16/2013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02128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65303" y="8685213"/>
            <a:ext cx="691109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8ED26404-58E8-4486-905C-9BBBD7B83F8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8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SBB IT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mehreren Projekten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3.x Rich Client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Platform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(im Folgenden RCP genannt) im Einsatz. </a:t>
            </a: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dirty="0" err="1" smtClean="0"/>
              <a:t>Eclipse</a:t>
            </a:r>
            <a:r>
              <a:rPr lang="de-CH" dirty="0" smtClean="0"/>
              <a:t> bietet die Rich Client </a:t>
            </a:r>
            <a:r>
              <a:rPr lang="de-CH" dirty="0" err="1" smtClean="0"/>
              <a:t>Platform</a:t>
            </a:r>
            <a:r>
              <a:rPr lang="de-CH" dirty="0" smtClean="0"/>
              <a:t> an: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(Rich Client Plattform) ist eine Plattform zur Entwicklung von Desktop-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Anwendungen. Sie stellt ein Grundgerüst bereit, das um eigene Anwendungsfunktionalitäten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erweitert werden kann. Evtl. mehr aus http://www.ralfebert.de/archive/eclipse_rcp/EclipseRCP.pdf</a:t>
            </a:r>
            <a:endParaRPr lang="de-CH" b="1" dirty="0" smtClean="0">
              <a:solidFill>
                <a:srgbClr val="FF0000"/>
              </a:solidFill>
            </a:endParaRPr>
          </a:p>
          <a:p>
            <a:endParaRPr lang="de-CH" sz="100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Das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Rail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Control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System (RCS) ist eine der grössten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Anwendungen bei den SBB. RCS soll mindestens noch 10 Jahre im Einsatz sein und kontinuierlich ausgebaut werden 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Bei dem RCS Client handelt es sich um die grösste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RCP Applikation der SBB mit folgenden Kennzahlen: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70 </a:t>
            </a:r>
            <a:r>
              <a:rPr lang="de-CH" sz="10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Plugins</a:t>
            </a:r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über 10 Hauptfenster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Dutzende von Dialogen </a:t>
            </a: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 270‘000 Zeilen Code 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sz="10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RCS wird zur Disposition des Zugverkehrs auf dem gesamten Streckennetz der SBB verwendet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000" b="1" kern="1200" baseline="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b="1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3 nicht mehr weiterentwickelt und unterstützt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ist neue Version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Die neue Version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Eclipse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RCP wurde bereits in mehreren neueren Projekten eingesetzt und hat sich bewährt.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1" dirty="0" smtClean="0">
                <a:solidFill>
                  <a:srgbClr val="FF0000"/>
                </a:solidFill>
              </a:rPr>
              <a:t>Mit</a:t>
            </a:r>
            <a:r>
              <a:rPr lang="de-CH" b="1" baseline="0" dirty="0" smtClean="0">
                <a:solidFill>
                  <a:srgbClr val="FF0000"/>
                </a:solidFill>
              </a:rPr>
              <a:t> Version 4 kamen einige Änderungen</a:t>
            </a:r>
          </a:p>
          <a:p>
            <a:r>
              <a:rPr lang="de-CH" b="0" baseline="0" dirty="0" smtClean="0">
                <a:solidFill>
                  <a:srgbClr val="FF0000"/>
                </a:solidFill>
              </a:rPr>
              <a:t>Andere APIs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Migration nicht einfach so zu bewerkstelligen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Neben der Vereinfachung wurden moderne Konzepte wie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Dependency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Injection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und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Declarative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Styling eingeführt TODO mehr</a:t>
            </a:r>
            <a:endParaRPr lang="de-CH" sz="1000" kern="1200" baseline="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1" baseline="0" dirty="0" smtClean="0">
                <a:solidFill>
                  <a:srgbClr val="FF0000"/>
                </a:solidFill>
              </a:rPr>
              <a:t>RCS beispielhaft migrieren</a:t>
            </a:r>
          </a:p>
          <a:p>
            <a:endParaRPr lang="de-CH" sz="1000" b="0" i="0" u="none" strike="noStrike" kern="1200" baseline="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Folgende Punkte nicht negativ beeinflussen: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Funktionalität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Performance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Stabilität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Usability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 Look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CH" sz="10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Feel</a:t>
            </a:r>
            <a:r>
              <a:rPr lang="de-CH" sz="10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endParaRPr lang="de-CH" b="0" dirty="0" smtClean="0">
              <a:solidFill>
                <a:srgbClr val="FF0000"/>
              </a:solidFill>
            </a:endParaRP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 smtClean="0">
                <a:solidFill>
                  <a:srgbClr val="FF0000"/>
                </a:solidFill>
              </a:rPr>
              <a:t>Aspekt Ermittlung: Überlegen welche</a:t>
            </a:r>
            <a:r>
              <a:rPr lang="de-CH" b="0" baseline="0" dirty="0" smtClean="0">
                <a:solidFill>
                  <a:srgbClr val="FF0000"/>
                </a:solidFill>
              </a:rPr>
              <a:t> Aspekte genommen werden sollten</a:t>
            </a:r>
            <a:endParaRPr lang="de-CH" b="0" dirty="0" smtClean="0">
              <a:solidFill>
                <a:srgbClr val="FF0000"/>
              </a:solidFill>
            </a:endParaRPr>
          </a:p>
          <a:p>
            <a:r>
              <a:rPr lang="de-CH" b="0" dirty="0" smtClean="0">
                <a:solidFill>
                  <a:srgbClr val="FF0000"/>
                </a:solidFill>
              </a:rPr>
              <a:t>E4 Plattform</a:t>
            </a:r>
            <a:r>
              <a:rPr lang="de-CH" b="0" baseline="0" dirty="0" smtClean="0">
                <a:solidFill>
                  <a:srgbClr val="FF0000"/>
                </a:solidFill>
              </a:rPr>
              <a:t> als Basis aufbauen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Bearbeitung der 4 Aspekte</a:t>
            </a:r>
          </a:p>
          <a:p>
            <a:endParaRPr lang="de-CH" b="0" baseline="0" dirty="0" smtClean="0">
              <a:solidFill>
                <a:srgbClr val="FF0000"/>
              </a:solidFill>
            </a:endParaRPr>
          </a:p>
          <a:p>
            <a:r>
              <a:rPr lang="de-CH" b="0" baseline="0" dirty="0" smtClean="0">
                <a:solidFill>
                  <a:srgbClr val="FF0000"/>
                </a:solidFill>
              </a:rPr>
              <a:t>Ordnung schaffen</a:t>
            </a:r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E3</a:t>
            </a:r>
          </a:p>
          <a:p>
            <a:r>
              <a:rPr lang="de-CH" dirty="0" smtClean="0"/>
              <a:t>E4</a:t>
            </a:r>
          </a:p>
          <a:p>
            <a:r>
              <a:rPr lang="de-CH" dirty="0" smtClean="0"/>
              <a:t>Vorteile</a:t>
            </a:r>
          </a:p>
          <a:p>
            <a:r>
              <a:rPr lang="de-CH" dirty="0" smtClean="0"/>
              <a:t>E3 </a:t>
            </a:r>
            <a:r>
              <a:rPr lang="de-CH" dirty="0" smtClean="0">
                <a:sym typeface="Wingdings" panose="05000000000000000000" pitchFamily="2" charset="2"/>
              </a:rPr>
              <a:t> E4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Code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Projekthandbuch</a:t>
            </a: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Projektbericht</a:t>
            </a:r>
          </a:p>
          <a:p>
            <a:endParaRPr lang="de-CH" dirty="0" smtClean="0"/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  <a:p>
            <a:pPr lvl="1"/>
            <a:r>
              <a:rPr lang="de-CH" dirty="0" smtClean="0"/>
              <a:t>Theoretische Grundlage im Projekthandbuch</a:t>
            </a:r>
          </a:p>
          <a:p>
            <a:pPr lvl="1"/>
            <a:r>
              <a:rPr lang="de-CH" dirty="0" smtClean="0"/>
              <a:t>Exemplarische Migration einer View und  Eintrag im Projekthandbuch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Probleme Performance</a:t>
            </a:r>
          </a:p>
          <a:p>
            <a:endParaRPr lang="de-CH" b="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Statische Aufrufe von </a:t>
            </a:r>
            <a:r>
              <a:rPr lang="de-CH" dirty="0" err="1" smtClean="0"/>
              <a:t>Frameork</a:t>
            </a:r>
            <a:r>
              <a:rPr lang="de-CH" dirty="0" smtClean="0"/>
              <a:t>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Statische Aufrufe von </a:t>
            </a:r>
            <a:r>
              <a:rPr lang="de-CH" dirty="0" err="1" smtClean="0"/>
              <a:t>Frameork</a:t>
            </a:r>
            <a:r>
              <a:rPr lang="de-CH" dirty="0" smtClean="0"/>
              <a:t> Methoden durch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r>
              <a:rPr lang="de-CH" dirty="0" smtClean="0"/>
              <a:t> ersetzt</a:t>
            </a:r>
          </a:p>
          <a:p>
            <a:r>
              <a:rPr lang="de-CH" dirty="0" smtClean="0"/>
              <a:t>E3 Adapter durch E4 Adapter ersetzt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smtClean="0"/>
              <a:t>SBB • Division • Abteilung oder Bereich • DD.MM.YY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D26404-58E8-4486-905C-9BBBD7B83F8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649" y="4949383"/>
            <a:ext cx="8064501" cy="92333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3000" baseline="0">
                <a:solidFill>
                  <a:srgbClr val="000000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650" y="6048753"/>
            <a:ext cx="8065266" cy="246221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0690404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56000"/>
            <a:ext cx="3240038" cy="486000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7864" y="1655999"/>
            <a:ext cx="547260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351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4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5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</p:spPr>
        <p:txBody>
          <a:bodyPr bIns="0" anchor="t" anchorCtr="0">
            <a:noAutofit/>
          </a:bodyPr>
          <a:lstStyle>
            <a:lvl1pPr algn="l">
              <a:lnSpc>
                <a:spcPts val="43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Der Kapiteltext hat maximal 7 Zeilen.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5001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3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1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700808"/>
            <a:ext cx="3410271" cy="2448272"/>
          </a:xfrm>
        </p:spPr>
        <p:txBody>
          <a:bodyPr bIns="0" anchor="t" anchorCtr="0">
            <a:noAutofit/>
          </a:bodyPr>
          <a:lstStyle>
            <a:lvl1pPr marL="0" marR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 sz="2400" b="1" baseline="0">
                <a:solidFill>
                  <a:srgbClr val="FFFFFF"/>
                </a:solidFill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de-CH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Fügen Sie hier Ihren Text ein.</a:t>
            </a:r>
            <a:endParaRPr kumimoji="0" lang="de-CH" sz="2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1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2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3834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2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mehrere Zeilen möglich.</a:t>
            </a:r>
          </a:p>
        </p:txBody>
      </p:sp>
      <p:pic>
        <p:nvPicPr>
          <p:cNvPr id="8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5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</p:spTree>
    <p:extLst>
      <p:ext uri="{BB962C8B-B14F-4D97-AF65-F5344CB8AC3E}">
        <p14:creationId xmlns:p14="http://schemas.microsoft.com/office/powerpoint/2010/main" val="2285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folie 3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Fügen Sie hier Ihren Text ein. Es sind auch zwei Zeilen möglich.</a:t>
            </a:r>
          </a:p>
        </p:txBody>
      </p:sp>
      <p:pic>
        <p:nvPicPr>
          <p:cNvPr id="5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6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9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0299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</p:spTree>
    <p:extLst>
      <p:ext uri="{BB962C8B-B14F-4D97-AF65-F5344CB8AC3E}">
        <p14:creationId xmlns:p14="http://schemas.microsoft.com/office/powerpoint/2010/main" val="244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Logo wei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</p:spPr>
        <p:txBody>
          <a:bodyPr bIns="0" anchor="t" anchorCtr="0">
            <a:noAutofit/>
          </a:bodyPr>
          <a:lstStyle>
            <a:lvl1pPr algn="l">
              <a:lnSpc>
                <a:spcPts val="31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Besten Dank.</a:t>
            </a:r>
          </a:p>
        </p:txBody>
      </p:sp>
      <p:pic>
        <p:nvPicPr>
          <p:cNvPr id="9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rot Logo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5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DE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9" y="1434040"/>
            <a:ext cx="3181671" cy="1601960"/>
          </a:xfrm>
        </p:spPr>
        <p:txBody>
          <a:bodyPr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 smtClean="0"/>
              <a:t>Dies ist der Titel der Präsentation.</a:t>
            </a:r>
            <a:endParaRPr lang="de-CH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333516"/>
            <a:ext cx="3181672" cy="701028"/>
          </a:xfr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Name Vortragender, Ort, Datum</a:t>
            </a:r>
          </a:p>
          <a:p>
            <a:endParaRPr lang="de-CH" noProof="0" dirty="0"/>
          </a:p>
        </p:txBody>
      </p:sp>
      <p:pic>
        <p:nvPicPr>
          <p:cNvPr id="6" name="LogoInternational" hidden="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70956"/>
            <a:ext cx="3021822" cy="245237"/>
          </a:xfrm>
          <a:prstGeom prst="rect">
            <a:avLst/>
          </a:prstGeom>
        </p:spPr>
      </p:pic>
      <p:pic>
        <p:nvPicPr>
          <p:cNvPr id="7" name="LogoCargo" hidden="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00" y="370956"/>
            <a:ext cx="2614479" cy="245237"/>
          </a:xfrm>
          <a:prstGeom prst="rect">
            <a:avLst/>
          </a:prstGeom>
        </p:spPr>
      </p:pic>
      <p:pic>
        <p:nvPicPr>
          <p:cNvPr id="8" name="LogoSBB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Agenda.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>
            <a:lvl1pPr marL="288000" indent="-288000">
              <a:buClr>
                <a:schemeClr val="accent6"/>
              </a:buClr>
              <a:buSzPct val="100000"/>
              <a:buFont typeface="+mj-lt"/>
              <a:buAutoNum type="arabicPeriod"/>
              <a:defRPr/>
            </a:lvl1pPr>
            <a:lvl2pPr marL="432000" indent="-144000">
              <a:spcBef>
                <a:spcPts val="0"/>
              </a:spcBef>
              <a:buClr>
                <a:srgbClr val="000000"/>
              </a:buClr>
              <a:defRPr/>
            </a:lvl2pPr>
            <a:lvl3pPr marL="612000" indent="-144000">
              <a:spcBef>
                <a:spcPts val="0"/>
              </a:spcBef>
              <a:buClr>
                <a:schemeClr val="tx1"/>
              </a:buClr>
              <a:buFont typeface="Symbol" pitchFamily="18" charset="2"/>
              <a:buChar char="-"/>
              <a:defRPr/>
            </a:lvl3pPr>
            <a:lvl4pPr marL="648000" indent="0">
              <a:spcBef>
                <a:spcPts val="0"/>
              </a:spcBef>
              <a:buFontTx/>
              <a:buNone/>
              <a:defRPr/>
            </a:lvl4pPr>
            <a:lvl5pPr marL="8280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202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 smtClean="0"/>
              <a:t>Die Textfolie.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14815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dirty="0" smtClean="0"/>
              <a:t>Die zweispaltige Textfolie.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5999"/>
            <a:ext cx="396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860032" y="1655999"/>
            <a:ext cx="3960118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31834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56000"/>
            <a:ext cx="80645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6569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/>
              <a:t>Die Objektfolie. </a:t>
            </a:r>
            <a:br>
              <a:rPr lang="de-CH" dirty="0" smtClean="0"/>
            </a:br>
            <a:r>
              <a:rPr lang="de-CH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dirty="0" smtClean="0"/>
              <a:t>SBB • Division • Abteilung oder Bereich • DD.MM.YY</a:t>
            </a:r>
            <a:endParaRPr lang="de-CH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7207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88000" indent="0">
              <a:buNone/>
              <a:defRPr/>
            </a:lvl2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755650" y="2451600"/>
            <a:ext cx="8064500" cy="3528016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34216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noProof="0" dirty="0" smtClean="0"/>
              <a:t>Die Textfolie mit Bild.</a:t>
            </a:r>
            <a:br>
              <a:rPr lang="de-CH" noProof="0" dirty="0" smtClean="0"/>
            </a:br>
            <a:r>
              <a:rPr lang="de-CH" noProof="0" dirty="0" smtClean="0"/>
              <a:t>Titel bitte maximal zweizeilig.</a:t>
            </a:r>
            <a:endParaRPr lang="de-CH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t>‹Nr.›</a:t>
            </a:fld>
            <a:endParaRPr lang="de-CH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5648" y="1655999"/>
            <a:ext cx="5040000" cy="4867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903962" y="1656000"/>
            <a:ext cx="3240038" cy="4860000"/>
          </a:xfrm>
        </p:spPr>
        <p:txBody>
          <a:bodyPr anchor="ctr" anchorCtr="1"/>
          <a:lstStyle>
            <a:lvl1pPr marL="0" indent="0" algn="l">
              <a:buFontTx/>
              <a:buNone/>
              <a:defRPr/>
            </a:lvl1pPr>
          </a:lstStyle>
          <a:p>
            <a:r>
              <a:rPr lang="de-CH" dirty="0" smtClean="0"/>
              <a:t>Klicken Sie hier, um ein Bild einzufügen.</a:t>
            </a:r>
            <a:endParaRPr lang="de-CH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1725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ti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smtClean="0"/>
              <a:t>SBB • Division • Abteilung oder Bereich • DD.MM.YY</a:t>
            </a:r>
            <a:endParaRPr lang="de-CH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655999"/>
            <a:ext cx="8064500" cy="4868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pic>
        <p:nvPicPr>
          <p:cNvPr id="9" name="LogoInternational" hidden="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370955"/>
            <a:ext cx="3021822" cy="245237"/>
          </a:xfrm>
          <a:prstGeom prst="rect">
            <a:avLst/>
          </a:prstGeom>
        </p:spPr>
      </p:pic>
      <p:pic>
        <p:nvPicPr>
          <p:cNvPr id="10" name="LogoCargo" hidden="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600" y="370955"/>
            <a:ext cx="2614479" cy="245237"/>
          </a:xfrm>
          <a:prstGeom prst="rect">
            <a:avLst/>
          </a:prstGeom>
        </p:spPr>
      </p:pic>
      <p:pic>
        <p:nvPicPr>
          <p:cNvPr id="12" name="LogoSBB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54" y="324000"/>
            <a:ext cx="2071318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6" r:id="rId3"/>
    <p:sldLayoutId id="2147483658" r:id="rId4"/>
    <p:sldLayoutId id="2147483665" r:id="rId5"/>
    <p:sldLayoutId id="2147483652" r:id="rId6"/>
    <p:sldLayoutId id="2147483650" r:id="rId7"/>
    <p:sldLayoutId id="2147483666" r:id="rId8"/>
    <p:sldLayoutId id="2147483660" r:id="rId9"/>
    <p:sldLayoutId id="2147483661" r:id="rId10"/>
    <p:sldLayoutId id="2147483690" r:id="rId11"/>
    <p:sldLayoutId id="2147483691" r:id="rId12"/>
    <p:sldLayoutId id="2147483675" r:id="rId13"/>
    <p:sldLayoutId id="2147483681" r:id="rId14"/>
    <p:sldLayoutId id="2147483679" r:id="rId15"/>
    <p:sldLayoutId id="2147483683" r:id="rId16"/>
    <p:sldLayoutId id="2147483689" r:id="rId17"/>
    <p:sldLayoutId id="2147483676" r:id="rId18"/>
    <p:sldLayoutId id="2147483688" r:id="rId19"/>
    <p:sldLayoutId id="2147483678" r:id="rId20"/>
    <p:sldLayoutId id="214748368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accent6"/>
        </a:buClr>
        <a:buSzPct val="80000"/>
        <a:buFont typeface="Wingdings 3" pitchFamily="18" charset="2"/>
        <a:buChar char="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76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000000"/>
        </a:buClr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4000" indent="-288000" algn="l" defTabSz="914400" rtl="0" eaLnBrk="1" latinLnBrk="0" hangingPunct="1">
        <a:lnSpc>
          <a:spcPts val="2500"/>
        </a:lnSpc>
        <a:spcBef>
          <a:spcPts val="1000"/>
        </a:spcBef>
        <a:buClr>
          <a:schemeClr val="tx1"/>
        </a:buClr>
        <a:buSzPct val="9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4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00000" indent="-288000" algn="l" defTabSz="914400" rtl="0" eaLnBrk="1" latinLnBrk="0" hangingPunct="1">
        <a:lnSpc>
          <a:spcPts val="2500"/>
        </a:lnSpc>
        <a:spcBef>
          <a:spcPts val="1000"/>
        </a:spcBef>
        <a:buClr>
          <a:srgbClr val="2D327D"/>
        </a:buClr>
        <a:buSzPct val="90000"/>
        <a:buFontTx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/>
              <a:t>Eclipse</a:t>
            </a:r>
            <a:r>
              <a:rPr lang="de-CH" dirty="0"/>
              <a:t> 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</a:t>
            </a:r>
            <a:br>
              <a:rPr lang="de-CH" dirty="0" smtClean="0"/>
            </a:b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MT-FS13-05	</a:t>
            </a:r>
            <a:br>
              <a:rPr lang="de-CH" dirty="0"/>
            </a:br>
            <a:r>
              <a:rPr lang="de-CH" dirty="0" err="1"/>
              <a:t>Rothenbühler</a:t>
            </a:r>
            <a:r>
              <a:rPr lang="de-CH" dirty="0"/>
              <a:t> Mike</a:t>
            </a:r>
          </a:p>
        </p:txBody>
      </p:sp>
    </p:spTree>
    <p:extLst>
      <p:ext uri="{BB962C8B-B14F-4D97-AF65-F5344CB8AC3E}">
        <p14:creationId xmlns:p14="http://schemas.microsoft.com/office/powerpoint/2010/main" val="11018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Services</a:t>
            </a:r>
            <a:r>
              <a:rPr lang="de-CH" sz="1600" dirty="0" smtClean="0"/>
              <a:t> </a:t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Standard Services</a:t>
            </a:r>
          </a:p>
          <a:p>
            <a:r>
              <a:rPr lang="de-CH" dirty="0" smtClean="0"/>
              <a:t>Eigene Services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773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Fazit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Nein noch nicht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Fragen</a:t>
            </a: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25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2</a:t>
            </a:fld>
            <a:endParaRPr lang="de-CH"/>
          </a:p>
        </p:txBody>
      </p:sp>
      <p:pic>
        <p:nvPicPr>
          <p:cNvPr id="6" name="Picture 2" descr="D:\Schule\MAS\MAS\Präsentation\Bilder\SBB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0" y="122118"/>
            <a:ext cx="3603625" cy="36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0" y="2246585"/>
            <a:ext cx="2342580" cy="105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7" y="1458179"/>
            <a:ext cx="4163381" cy="495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D:\Schule\MAS\MAS\Präsentation\Bilder\ZWL_Ausschnit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1" y="3544619"/>
            <a:ext cx="3241576" cy="286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Umfeld / </a:t>
            </a:r>
            <a:r>
              <a:rPr lang="de-CH" sz="3600" dirty="0" smtClean="0"/>
              <a:t>Ausgangslage</a:t>
            </a:r>
            <a:br>
              <a:rPr lang="de-CH" sz="3600" dirty="0" smtClean="0"/>
            </a:br>
            <a:r>
              <a:rPr lang="de-CH" sz="1600" dirty="0"/>
              <a:t> </a:t>
            </a:r>
            <a:endParaRPr lang="de-CH" sz="3600" dirty="0"/>
          </a:p>
        </p:txBody>
      </p:sp>
    </p:spTree>
    <p:extLst>
      <p:ext uri="{BB962C8B-B14F-4D97-AF65-F5344CB8AC3E}">
        <p14:creationId xmlns:p14="http://schemas.microsoft.com/office/powerpoint/2010/main" val="16500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Problemstellung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sz="1600" dirty="0" smtClean="0"/>
              <a:t> </a:t>
            </a:r>
            <a:endParaRPr lang="de-CH" dirty="0"/>
          </a:p>
        </p:txBody>
      </p:sp>
      <p:pic>
        <p:nvPicPr>
          <p:cNvPr id="2050" name="Picture 2" descr="D:\Schule\MAS\MAS\Präsentation\Bilder\ZWL_komplet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77" y="2780928"/>
            <a:ext cx="5068008" cy="366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51520" y="4221088"/>
            <a:ext cx="3096022" cy="2304256"/>
          </a:xfrm>
        </p:spPr>
        <p:txBody>
          <a:bodyPr/>
          <a:lstStyle/>
          <a:p>
            <a:r>
              <a:rPr lang="de-CH" b="1" dirty="0"/>
              <a:t>Neue </a:t>
            </a:r>
            <a:r>
              <a:rPr lang="de-CH" b="1" dirty="0" smtClean="0"/>
              <a:t>APIs</a:t>
            </a:r>
          </a:p>
          <a:p>
            <a:endParaRPr lang="de-CH" b="1" smtClean="0"/>
          </a:p>
          <a:p>
            <a:r>
              <a:rPr lang="de-CH" b="1" smtClean="0"/>
              <a:t>Modeled</a:t>
            </a:r>
            <a:r>
              <a:rPr lang="de-CH" b="1" dirty="0" smtClean="0"/>
              <a:t> UI</a:t>
            </a:r>
          </a:p>
          <a:p>
            <a:r>
              <a:rPr lang="de-CH" b="1" dirty="0" err="1" smtClean="0"/>
              <a:t>Dependency</a:t>
            </a:r>
            <a:r>
              <a:rPr lang="de-CH" b="1" dirty="0" smtClean="0"/>
              <a:t> </a:t>
            </a:r>
            <a:r>
              <a:rPr lang="de-CH" b="1" dirty="0" err="1" smtClean="0"/>
              <a:t>Injection</a:t>
            </a:r>
            <a:endParaRPr lang="de-CH" b="1" dirty="0" smtClean="0"/>
          </a:p>
          <a:p>
            <a:r>
              <a:rPr lang="de-CH" b="1" dirty="0" err="1" smtClean="0"/>
              <a:t>Application</a:t>
            </a:r>
            <a:r>
              <a:rPr lang="de-CH" b="1" dirty="0" smtClean="0"/>
              <a:t> Services</a:t>
            </a:r>
          </a:p>
          <a:p>
            <a:r>
              <a:rPr lang="de-CH" b="1" dirty="0" smtClean="0"/>
              <a:t>CSS</a:t>
            </a:r>
            <a:endParaRPr lang="de-CH" b="1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60289"/>
            <a:ext cx="32575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428628" y="2041314"/>
            <a:ext cx="584499" cy="588379"/>
            <a:chOff x="3428628" y="2041314"/>
            <a:chExt cx="584499" cy="588379"/>
          </a:xfrm>
        </p:grpSpPr>
        <p:cxnSp>
          <p:nvCxnSpPr>
            <p:cNvPr id="5" name="Gerade Verbindung 4"/>
            <p:cNvCxnSpPr>
              <a:endCxn id="2051" idx="3"/>
            </p:cNvCxnSpPr>
            <p:nvPr/>
          </p:nvCxnSpPr>
          <p:spPr>
            <a:xfrm flipV="1">
              <a:off x="3428628" y="2041314"/>
              <a:ext cx="584498" cy="58837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3428628" y="2041314"/>
              <a:ext cx="584499" cy="57110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3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/>
          <p:cNvSpPr/>
          <p:nvPr/>
        </p:nvSpPr>
        <p:spPr>
          <a:xfrm>
            <a:off x="395536" y="1729038"/>
            <a:ext cx="2450982" cy="47963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 smtClean="0"/>
          </a:p>
          <a:p>
            <a:pPr algn="ctr"/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Projektverlauf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pic>
        <p:nvPicPr>
          <p:cNvPr id="14" name="Picture 2" descr="D:\Schule\MAS\MAS\Präsentation\Bilder\Nachden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962287"/>
            <a:ext cx="2276475" cy="17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D:\Schule\MAS\MAS\Präsentation\Bilder\Plattfor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4449664"/>
            <a:ext cx="2286000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bgerundetes Rechteck 16"/>
          <p:cNvSpPr/>
          <p:nvPr/>
        </p:nvSpPr>
        <p:spPr>
          <a:xfrm>
            <a:off x="3347542" y="1706529"/>
            <a:ext cx="2563210" cy="2247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smtClean="0"/>
              <a:t>Aspekt Bearbeitung </a:t>
            </a:r>
            <a:endParaRPr lang="de-CH" b="1" dirty="0"/>
          </a:p>
        </p:txBody>
      </p:sp>
      <p:pic>
        <p:nvPicPr>
          <p:cNvPr id="18" name="Picture 4" descr="D:\Schule\MAS\MAS\Präsentation\Bilder\arbe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400"/>
            <a:ext cx="1341120" cy="11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feil nach rechts 18"/>
          <p:cNvSpPr/>
          <p:nvPr/>
        </p:nvSpPr>
        <p:spPr>
          <a:xfrm>
            <a:off x="2669860" y="2520346"/>
            <a:ext cx="1110052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Nach unten gekrümmter Pfeil 19"/>
          <p:cNvSpPr/>
          <p:nvPr/>
        </p:nvSpPr>
        <p:spPr>
          <a:xfrm>
            <a:off x="4075928" y="1340768"/>
            <a:ext cx="1216152" cy="731520"/>
          </a:xfrm>
          <a:prstGeom prst="curved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347542" y="4439930"/>
            <a:ext cx="5486517" cy="20854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Resultat</a:t>
            </a:r>
            <a:endParaRPr lang="de-CH" b="1" dirty="0"/>
          </a:p>
        </p:txBody>
      </p:sp>
      <p:sp>
        <p:nvSpPr>
          <p:cNvPr id="23" name="Abgerundetes Rechteck 22"/>
          <p:cNvSpPr/>
          <p:nvPr/>
        </p:nvSpPr>
        <p:spPr>
          <a:xfrm>
            <a:off x="6383077" y="1700808"/>
            <a:ext cx="2450982" cy="225309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endParaRPr lang="de-CH" b="1" dirty="0"/>
          </a:p>
          <a:p>
            <a:pPr algn="ctr"/>
            <a:endParaRPr lang="de-CH" b="1" dirty="0" smtClean="0"/>
          </a:p>
          <a:p>
            <a:pPr algn="ctr"/>
            <a:r>
              <a:rPr lang="de-CH" b="1" dirty="0" err="1" smtClean="0"/>
              <a:t>Aufräum</a:t>
            </a:r>
            <a:r>
              <a:rPr lang="de-CH" b="1" dirty="0" smtClean="0"/>
              <a:t> Iteration</a:t>
            </a:r>
            <a:endParaRPr lang="de-CH" b="1" dirty="0"/>
          </a:p>
        </p:txBody>
      </p:sp>
      <p:pic>
        <p:nvPicPr>
          <p:cNvPr id="24" name="Picture 5" descr="D:\Schule\MAS\MAS\Präsentation\Bilder\Ordnun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87108"/>
            <a:ext cx="1912144" cy="12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feil nach unten 24"/>
          <p:cNvSpPr/>
          <p:nvPr/>
        </p:nvSpPr>
        <p:spPr>
          <a:xfrm>
            <a:off x="7319288" y="3670437"/>
            <a:ext cx="484632" cy="10320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6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D:\Schule\MAS\MAS\Präsentation\Bilder\PDF_Docum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04" y="4668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feld 27"/>
          <p:cNvSpPr txBox="1"/>
          <p:nvPr/>
        </p:nvSpPr>
        <p:spPr>
          <a:xfrm>
            <a:off x="3934186" y="5876568"/>
            <a:ext cx="5462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 smtClean="0"/>
              <a:t>       Code                                   Projektbericht      Projekthandbuch</a:t>
            </a:r>
            <a:endParaRPr lang="de-CH" sz="1200" b="1" dirty="0"/>
          </a:p>
        </p:txBody>
      </p:sp>
      <p:sp>
        <p:nvSpPr>
          <p:cNvPr id="21" name="Pfeil nach rechts 20"/>
          <p:cNvSpPr/>
          <p:nvPr/>
        </p:nvSpPr>
        <p:spPr>
          <a:xfrm>
            <a:off x="5458044" y="2514357"/>
            <a:ext cx="1274196" cy="4846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Pfeil nach unten 28"/>
          <p:cNvSpPr/>
          <p:nvPr/>
        </p:nvSpPr>
        <p:spPr>
          <a:xfrm>
            <a:off x="4781704" y="3670437"/>
            <a:ext cx="484632" cy="106642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36862"/>
            <a:ext cx="2274856" cy="11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8" grpId="0"/>
      <p:bldP spid="21" grpId="0" animBg="1"/>
      <p:bldP spid="29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Aspekt Bearbeitung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D:\Schule\MAS\MAS\Präsentation\Bilder\E3_kle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9" y="2050926"/>
            <a:ext cx="32575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Schule\MAS\MAS\Präsentation\Bilder\E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63" y="1395784"/>
            <a:ext cx="2538413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rechts 1"/>
          <p:cNvSpPr/>
          <p:nvPr/>
        </p:nvSpPr>
        <p:spPr>
          <a:xfrm>
            <a:off x="3961497" y="2322588"/>
            <a:ext cx="1546607" cy="484632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641376" y="3960000"/>
            <a:ext cx="914400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 lnSpcReduction="10000"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E3</a:t>
            </a:r>
            <a:endParaRPr lang="de-CH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65912" y="3960000"/>
            <a:ext cx="914400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 lnSpcReduction="10000"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E4</a:t>
            </a:r>
            <a:endParaRPr lang="de-CH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139952" y="3960000"/>
            <a:ext cx="1152128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 lnSpcReduction="10000"/>
          </a:bodyPr>
          <a:lstStyle/>
          <a:p>
            <a:r>
              <a:rPr lang="de-CH" sz="2000" dirty="0" smtClean="0">
                <a:latin typeface="Arial" pitchFamily="34" charset="0"/>
                <a:cs typeface="Arial" pitchFamily="34" charset="0"/>
              </a:rPr>
              <a:t>Migration</a:t>
            </a:r>
            <a:endParaRPr lang="de-CH" sz="20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D:\Schule\MAS\MAS\Präsentation\Bilder\Vorteile_Nachtei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48423"/>
            <a:ext cx="2857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oben 7"/>
          <p:cNvSpPr/>
          <p:nvPr/>
        </p:nvSpPr>
        <p:spPr>
          <a:xfrm>
            <a:off x="6406506" y="4305544"/>
            <a:ext cx="484632" cy="489204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20000"/>
          </a:bodyPr>
          <a:lstStyle/>
          <a:p>
            <a:pPr algn="ctr"/>
            <a:endParaRPr lang="de-CH" sz="2400" b="1" dirty="0" smtClean="0"/>
          </a:p>
        </p:txBody>
      </p:sp>
      <p:grpSp>
        <p:nvGrpSpPr>
          <p:cNvPr id="13" name="Gruppieren 12"/>
          <p:cNvGrpSpPr>
            <a:grpSpLocks noChangeAspect="1"/>
          </p:cNvGrpSpPr>
          <p:nvPr/>
        </p:nvGrpSpPr>
        <p:grpSpPr>
          <a:xfrm>
            <a:off x="600383" y="4719131"/>
            <a:ext cx="4403664" cy="1518181"/>
            <a:chOff x="235687" y="4657083"/>
            <a:chExt cx="4839193" cy="1668331"/>
          </a:xfrm>
        </p:grpSpPr>
        <p:sp>
          <p:nvSpPr>
            <p:cNvPr id="18" name="Abgerundetes Rechteck 17"/>
            <p:cNvSpPr/>
            <p:nvPr/>
          </p:nvSpPr>
          <p:spPr>
            <a:xfrm>
              <a:off x="235687" y="4657083"/>
              <a:ext cx="4496532" cy="166833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  <a:p>
              <a:pPr algn="ctr"/>
              <a:endParaRPr lang="de-CH" dirty="0"/>
            </a:p>
            <a:p>
              <a:pPr algn="ctr"/>
              <a:endParaRPr lang="de-CH" dirty="0" smtClean="0"/>
            </a:p>
          </p:txBody>
        </p:sp>
        <p:pic>
          <p:nvPicPr>
            <p:cNvPr id="19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956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Schule\MAS\MAS\Präsentation\Bilder\PDF_Docum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091" y="4839623"/>
              <a:ext cx="975360" cy="97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705002" y="5806394"/>
              <a:ext cx="4369878" cy="27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       Code                         </a:t>
              </a:r>
              <a:r>
                <a:rPr lang="de-CH" sz="1000" b="1" dirty="0" smtClean="0"/>
                <a:t>Projektbericht    Projekthandbuch</a:t>
              </a:r>
              <a:endParaRPr lang="de-CH" sz="1000" b="1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31" y="4894630"/>
              <a:ext cx="1819885" cy="92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feil nach unten 15"/>
          <p:cNvSpPr/>
          <p:nvPr/>
        </p:nvSpPr>
        <p:spPr>
          <a:xfrm>
            <a:off x="1613944" y="4233281"/>
            <a:ext cx="484632" cy="49818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92500" lnSpcReduction="10000"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17" name="Pfeil nach unten 16"/>
          <p:cNvSpPr/>
          <p:nvPr/>
        </p:nvSpPr>
        <p:spPr>
          <a:xfrm>
            <a:off x="3659218" y="4140020"/>
            <a:ext cx="484632" cy="654728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7" name="Pfeil nach unten 26"/>
          <p:cNvSpPr/>
          <p:nvPr/>
        </p:nvSpPr>
        <p:spPr>
          <a:xfrm>
            <a:off x="5175647" y="3427051"/>
            <a:ext cx="484632" cy="2090181"/>
          </a:xfrm>
          <a:prstGeom prst="downArrow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/>
          </a:bodyPr>
          <a:lstStyle/>
          <a:p>
            <a:pPr algn="ctr"/>
            <a:endParaRPr lang="de-CH" sz="2400" b="1" dirty="0" smtClean="0"/>
          </a:p>
        </p:txBody>
      </p:sp>
      <p:sp>
        <p:nvSpPr>
          <p:cNvPr id="23" name="Pfeil nach links 22"/>
          <p:cNvSpPr/>
          <p:nvPr/>
        </p:nvSpPr>
        <p:spPr>
          <a:xfrm>
            <a:off x="4759444" y="5113923"/>
            <a:ext cx="532635" cy="484632"/>
          </a:xfrm>
          <a:prstGeom prst="lef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 anchorCtr="0">
            <a:normAutofit fontScale="55000" lnSpcReduction="20000"/>
          </a:bodyPr>
          <a:lstStyle/>
          <a:p>
            <a:pPr algn="ctr"/>
            <a:endParaRPr lang="de-CH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2627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4" grpId="0"/>
      <p:bldP spid="15" grpId="0"/>
      <p:bldP spid="8" grpId="0" animBg="1"/>
      <p:bldP spid="16" grpId="0" animBg="1"/>
      <p:bldP spid="17" grpId="0" animBg="1"/>
      <p:bldP spid="2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Mixing E3 / </a:t>
            </a:r>
            <a:r>
              <a:rPr lang="de-CH" sz="3600" dirty="0" smtClean="0"/>
              <a:t>E4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 smtClean="0"/>
              <a:t>Was?</a:t>
            </a:r>
          </a:p>
          <a:p>
            <a:pPr lvl="1"/>
            <a:r>
              <a:rPr lang="de-CH" dirty="0" smtClean="0"/>
              <a:t>Mischen von E3 und E4 Komponenten in Applikationen</a:t>
            </a:r>
          </a:p>
          <a:p>
            <a:r>
              <a:rPr lang="de-CH" dirty="0" smtClean="0"/>
              <a:t>Warum?</a:t>
            </a:r>
          </a:p>
          <a:p>
            <a:pPr lvl="1"/>
            <a:r>
              <a:rPr lang="de-CH" dirty="0" smtClean="0"/>
              <a:t>Für grosse Applikationen notwendig</a:t>
            </a:r>
          </a:p>
          <a:p>
            <a:r>
              <a:rPr lang="de-CH" dirty="0" smtClean="0"/>
              <a:t>Wie?</a:t>
            </a:r>
          </a:p>
          <a:p>
            <a:pPr lvl="1"/>
            <a:r>
              <a:rPr lang="de-CH" dirty="0" smtClean="0"/>
              <a:t>Mit Legacy.e4xmi</a:t>
            </a:r>
          </a:p>
          <a:p>
            <a:pPr lvl="1"/>
            <a:r>
              <a:rPr lang="de-CH" dirty="0" smtClean="0"/>
              <a:t>Mit Tom </a:t>
            </a:r>
            <a:r>
              <a:rPr lang="de-CH" dirty="0" err="1" smtClean="0"/>
              <a:t>Schindl’s</a:t>
            </a:r>
            <a:r>
              <a:rPr lang="de-CH" dirty="0" smtClean="0"/>
              <a:t> E3-to-E4 </a:t>
            </a:r>
            <a:r>
              <a:rPr lang="de-CH" dirty="0" err="1" smtClean="0"/>
              <a:t>bridge</a:t>
            </a:r>
            <a:endParaRPr lang="de-CH" dirty="0"/>
          </a:p>
          <a:p>
            <a:pPr lvl="1"/>
            <a:endParaRPr lang="de-CH" dirty="0" smtClean="0"/>
          </a:p>
          <a:p>
            <a:r>
              <a:rPr lang="de-CH" dirty="0" smtClean="0"/>
              <a:t>Probleme Performance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err="1" smtClean="0"/>
              <a:t>Dependency</a:t>
            </a:r>
            <a:r>
              <a:rPr lang="de-CH" sz="3600" dirty="0" smtClean="0"/>
              <a:t> </a:t>
            </a:r>
            <a:r>
              <a:rPr lang="de-CH" sz="3600" dirty="0" err="1" smtClean="0"/>
              <a:t>Injection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 smtClean="0"/>
              <a:t>Statische Aufrufe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Warum?</a:t>
            </a:r>
          </a:p>
          <a:p>
            <a:pPr lvl="1"/>
            <a:r>
              <a:rPr lang="de-CH" dirty="0" smtClean="0"/>
              <a:t>E4 Mechanismus</a:t>
            </a:r>
          </a:p>
          <a:p>
            <a:pPr lvl="1"/>
            <a:r>
              <a:rPr lang="de-CH" dirty="0" smtClean="0"/>
              <a:t>Code wird testbarer</a:t>
            </a:r>
            <a:endParaRPr lang="de-CH" dirty="0"/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</a:t>
            </a:r>
            <a:r>
              <a:rPr lang="de-CH" dirty="0" smtClean="0"/>
              <a:t>Projekthandbuch</a:t>
            </a:r>
            <a:endParaRPr lang="de-CH" dirty="0"/>
          </a:p>
          <a:p>
            <a:pPr lvl="1"/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204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Adapters</a:t>
            </a:r>
            <a:r>
              <a:rPr lang="de-CH" dirty="0"/>
              <a:t/>
            </a:r>
            <a:br>
              <a:rPr lang="de-CH" dirty="0"/>
            </a:b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 smtClean="0"/>
              <a:t>E3 Adapter </a:t>
            </a:r>
            <a:r>
              <a:rPr lang="de-CH" dirty="0" smtClean="0">
                <a:sym typeface="Wingdings" panose="05000000000000000000" pitchFamily="2" charset="2"/>
              </a:rPr>
              <a:t></a:t>
            </a:r>
            <a:r>
              <a:rPr lang="de-CH" dirty="0" smtClean="0"/>
              <a:t> </a:t>
            </a:r>
            <a:r>
              <a:rPr lang="de-CH" dirty="0"/>
              <a:t>E4 </a:t>
            </a:r>
            <a:r>
              <a:rPr lang="de-CH" dirty="0" smtClean="0"/>
              <a:t>Adapter</a:t>
            </a:r>
          </a:p>
          <a:p>
            <a:r>
              <a:rPr lang="de-CH" dirty="0" smtClean="0"/>
              <a:t>Warum</a:t>
            </a:r>
            <a:r>
              <a:rPr lang="de-CH" dirty="0"/>
              <a:t>?</a:t>
            </a:r>
          </a:p>
          <a:p>
            <a:pPr lvl="1"/>
            <a:r>
              <a:rPr lang="de-CH" dirty="0"/>
              <a:t>E4 Mechanismus</a:t>
            </a:r>
          </a:p>
          <a:p>
            <a:pPr lvl="1"/>
            <a:r>
              <a:rPr lang="de-CH" dirty="0"/>
              <a:t>Code wird testbarer</a:t>
            </a:r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Projekthandbuch</a:t>
            </a:r>
          </a:p>
          <a:p>
            <a:pPr lvl="1"/>
            <a:endParaRPr lang="de-CH" dirty="0" smtClean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2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Migration von </a:t>
            </a:r>
            <a:r>
              <a:rPr lang="de-CH" dirty="0" err="1" smtClean="0"/>
              <a:t>Eclipse</a:t>
            </a:r>
            <a:r>
              <a:rPr lang="de-CH" dirty="0" smtClean="0"/>
              <a:t> </a:t>
            </a:r>
            <a:r>
              <a:rPr lang="de-CH" dirty="0"/>
              <a:t>3.x nach </a:t>
            </a:r>
            <a:r>
              <a:rPr lang="de-CH" dirty="0" err="1"/>
              <a:t>Eclipse</a:t>
            </a:r>
            <a:r>
              <a:rPr lang="de-CH" dirty="0"/>
              <a:t> </a:t>
            </a:r>
            <a:r>
              <a:rPr lang="de-CH" dirty="0" smtClean="0"/>
              <a:t>4 • 20.09.2013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15662-413A-4888-B9BC-797CDE14544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/>
              <a:t>Command, Handler, Menu, </a:t>
            </a:r>
            <a:r>
              <a:rPr lang="de-CH" sz="3600" dirty="0" smtClean="0"/>
              <a:t/>
            </a:r>
            <a:br>
              <a:rPr lang="de-CH" sz="3600" dirty="0" smtClean="0"/>
            </a:br>
            <a:r>
              <a:rPr lang="de-CH" sz="3600" dirty="0" smtClean="0"/>
              <a:t>Key </a:t>
            </a:r>
            <a:r>
              <a:rPr lang="de-CH" sz="3600" dirty="0"/>
              <a:t>Binding</a:t>
            </a:r>
            <a:endParaRPr lang="de-CH" sz="16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51520" y="1268760"/>
            <a:ext cx="3096022" cy="1728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/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251520" y="1831336"/>
            <a:ext cx="3096022" cy="5895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8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76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000000"/>
              </a:buClr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4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4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00000" indent="-28800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Clr>
                <a:srgbClr val="2D327D"/>
              </a:buClr>
              <a:buSzPct val="90000"/>
              <a:buFontTx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b="1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59363" y="3773882"/>
            <a:ext cx="2085514" cy="36004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Aspekt Ermittlung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16769" y="6015067"/>
            <a:ext cx="1752397" cy="457200"/>
          </a:xfrm>
          <a:prstGeom prst="rect">
            <a:avLst/>
          </a:prstGeom>
          <a:noFill/>
        </p:spPr>
        <p:txBody>
          <a:bodyPr wrap="none" lIns="36000" tIns="36000" rIns="36000" bIns="36000" rtlCol="0">
            <a:norm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E4 </a:t>
            </a:r>
            <a:r>
              <a:rPr lang="de-CH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Plattform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5650" y="1656000"/>
            <a:ext cx="8064500" cy="4867200"/>
          </a:xfrm>
        </p:spPr>
        <p:txBody>
          <a:bodyPr/>
          <a:lstStyle/>
          <a:p>
            <a:r>
              <a:rPr lang="de-CH" dirty="0"/>
              <a:t>Was?</a:t>
            </a:r>
          </a:p>
          <a:p>
            <a:pPr lvl="1"/>
            <a:r>
              <a:rPr lang="de-CH" dirty="0"/>
              <a:t>E3 </a:t>
            </a:r>
            <a:r>
              <a:rPr lang="de-CH" dirty="0" smtClean="0"/>
              <a:t>Elemente </a:t>
            </a:r>
            <a:r>
              <a:rPr lang="de-CH" dirty="0" smtClean="0">
                <a:sym typeface="Wingdings" panose="05000000000000000000" pitchFamily="2" charset="2"/>
              </a:rPr>
              <a:t></a:t>
            </a:r>
            <a:r>
              <a:rPr lang="de-CH" dirty="0" smtClean="0"/>
              <a:t> </a:t>
            </a:r>
            <a:r>
              <a:rPr lang="de-CH" dirty="0"/>
              <a:t>E4 </a:t>
            </a:r>
            <a:r>
              <a:rPr lang="de-CH" dirty="0" smtClean="0"/>
              <a:t>Elemente</a:t>
            </a:r>
            <a:endParaRPr lang="de-CH" dirty="0"/>
          </a:p>
          <a:p>
            <a:r>
              <a:rPr lang="de-CH" dirty="0"/>
              <a:t>Warum?</a:t>
            </a:r>
          </a:p>
          <a:p>
            <a:pPr lvl="1"/>
            <a:r>
              <a:rPr lang="de-CH" dirty="0" smtClean="0"/>
              <a:t>Voraussetzung</a:t>
            </a:r>
            <a:endParaRPr lang="de-CH" dirty="0"/>
          </a:p>
          <a:p>
            <a:pPr lvl="1"/>
            <a:r>
              <a:rPr lang="de-CH" dirty="0"/>
              <a:t>Code wird testbarer</a:t>
            </a:r>
          </a:p>
          <a:p>
            <a:r>
              <a:rPr lang="de-CH" dirty="0"/>
              <a:t>Wie?</a:t>
            </a:r>
          </a:p>
          <a:p>
            <a:pPr lvl="1"/>
            <a:r>
              <a:rPr lang="de-CH" dirty="0"/>
              <a:t>Theoretische Grundlage im Projekthandbuch</a:t>
            </a:r>
          </a:p>
          <a:p>
            <a:pPr lvl="1"/>
            <a:r>
              <a:rPr lang="de-CH" dirty="0"/>
              <a:t>Exemplarische Migration einer View und  Eintrag im Projekthandbuch</a:t>
            </a:r>
          </a:p>
          <a:p>
            <a:endParaRPr lang="de-CH" dirty="0" smtClean="0"/>
          </a:p>
          <a:p>
            <a:endParaRPr lang="de-CH" dirty="0"/>
          </a:p>
          <a:p>
            <a:r>
              <a:rPr lang="de-CH" dirty="0" smtClean="0"/>
              <a:t>Unterschiede aufgezeigt</a:t>
            </a:r>
          </a:p>
          <a:p>
            <a:r>
              <a:rPr lang="de-CH" dirty="0" smtClean="0"/>
              <a:t>Weg gezeigt wie Migration durchgeführt werden kann</a:t>
            </a:r>
          </a:p>
          <a:p>
            <a:r>
              <a:rPr lang="de-CH" dirty="0" smtClean="0"/>
              <a:t>Probleme mit Key Binding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471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BB1001"/>
</p:tagLst>
</file>

<file path=ppt/theme/theme1.xml><?xml version="1.0" encoding="utf-8"?>
<a:theme xmlns:a="http://schemas.openxmlformats.org/drawingml/2006/main" name="Vorlage_SBB">
  <a:themeElements>
    <a:clrScheme name="Custom 1">
      <a:dk1>
        <a:sysClr val="windowText" lastClr="000000"/>
      </a:dk1>
      <a:lt1>
        <a:sysClr val="window" lastClr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EB0000"/>
      </a:accent6>
      <a:hlink>
        <a:srgbClr val="2D327D"/>
      </a:hlink>
      <a:folHlink>
        <a:srgbClr val="D5D6E5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</file>

<file path=docProps/app.xml><?xml version="1.0" encoding="utf-8"?>
<Properties xmlns="http://schemas.openxmlformats.org/officeDocument/2006/extended-properties" xmlns:vt="http://schemas.openxmlformats.org/officeDocument/2006/docPropsVTypes">
  <Template>Vorlage_SBB</Template>
  <TotalTime>0</TotalTime>
  <Words>755</Words>
  <Application>Microsoft Office PowerPoint</Application>
  <PresentationFormat>Bildschirmpräsentation (4:3)</PresentationFormat>
  <Paragraphs>228</Paragraphs>
  <Slides>12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Vorlage_SBB</vt:lpstr>
      <vt:lpstr>Migration von Eclipse 3.x nach Eclipse 4  </vt:lpstr>
      <vt:lpstr>Umfeld / Ausgangslage  </vt:lpstr>
      <vt:lpstr>Problemstellung  </vt:lpstr>
      <vt:lpstr>Projektverlauf  </vt:lpstr>
      <vt:lpstr>Aspekt Bearbeitung  </vt:lpstr>
      <vt:lpstr>Mixing E3 / E4  </vt:lpstr>
      <vt:lpstr>Dependency Injection  </vt:lpstr>
      <vt:lpstr>Adapters  </vt:lpstr>
      <vt:lpstr>Command, Handler, Menu,  Key Binding</vt:lpstr>
      <vt:lpstr>Services  </vt:lpstr>
      <vt:lpstr>Fazit </vt:lpstr>
      <vt:lpstr>Fragen </vt:lpstr>
    </vt:vector>
  </TitlesOfParts>
  <Company>SBB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der Titel der Präsentation.</dc:title>
  <dc:creator>Rothenbühler Michael (IT-SWE-CD2-T23)</dc:creator>
  <cp:lastModifiedBy>Mike</cp:lastModifiedBy>
  <cp:revision>75</cp:revision>
  <dcterms:created xsi:type="dcterms:W3CDTF">2013-09-16T07:12:43Z</dcterms:created>
  <dcterms:modified xsi:type="dcterms:W3CDTF">2013-09-16T20:45:32Z</dcterms:modified>
</cp:coreProperties>
</file>